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7" r:id="rId4"/>
    <p:sldId id="268" r:id="rId5"/>
    <p:sldId id="257" r:id="rId6"/>
    <p:sldId id="269" r:id="rId7"/>
    <p:sldId id="270" r:id="rId8"/>
    <p:sldId id="266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3"/>
  </p:normalViewPr>
  <p:slideViewPr>
    <p:cSldViewPr snapToGrid="0" snapToObjects="1">
      <p:cViewPr varScale="1">
        <p:scale>
          <a:sx n="107" d="100"/>
          <a:sy n="107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g>
</file>

<file path=ppt/media/image5.jpg>
</file>

<file path=ppt/media/image6.jpeg>
</file>

<file path=ppt/media/image7.gi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D39C5-6FC7-884B-818E-4E18CDC7B2D9}" type="datetimeFigureOut">
              <a:rPr lang="en-US" smtClean="0"/>
              <a:t>9/30/22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D46C7-EA53-3245-BA70-E8298527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D46C7-EA53-3245-BA70-E8298527B7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9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9619-B67F-020F-C046-D6EEC242A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C27433-28C0-7664-3F11-DA3E47000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EBAB5-8126-1A05-59D6-900C5F122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0E3D-2602-AA3D-4D0D-45698C40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7E1F-AC64-E497-DAF1-9FC935D0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68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33B3C-6596-8156-5607-8B454A21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B5762-9CFD-0E05-5D89-E8CED7B2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E326E-1003-6C03-E461-B3C571236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0DF30-8448-B33B-D613-0F7F4BAB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9A70-1B85-AB73-89AB-B7B0B542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6E5B-1AF5-507C-877A-17D9DA6EA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AF591C-6F5F-DD73-0257-E23A5A697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C7558-359F-D928-6B0A-B16DFFDE4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455B9-1679-09E3-6C96-2FA5CF48B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AF307-5682-1909-96FB-20989503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3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FB78-B758-996B-762A-CA5DBE298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2FC2-236D-1C0B-F36D-651BA74C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5753-8588-C161-7B83-CCDECFD69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6EFC2-7064-6F15-FAF4-9B2B2DC65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A9231-F0C6-93CE-098B-DBFE3004A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FFC0-D8B4-1D6D-6A34-6EA3BD30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596EC-8F8F-033C-5C49-FF744D898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342C-D9F8-CA7D-9180-6C3AE3D47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B2E3-B437-72E7-2EA7-FF83FF21A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4506-A43D-290F-584E-FF210CDD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3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3C99-2334-F141-6209-33CEAE05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0CBC-525D-9CCA-81A2-0533D606D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C5862-28CA-0128-88DC-CD0CD2E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B138A-425F-3F20-C098-A8EEA5C8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3BD47-684A-A766-F206-5B128D27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B29AC-A38D-F080-3600-716F174B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0DBC6-40A7-6011-1CB9-A80FB39F3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FE8A5-EFAE-04F9-791C-6CCA80440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227F3-698E-41F3-8D0B-F9CC2E828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2F9EC-BC3E-91E2-1152-88B190C5A6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802A5-B5B3-614D-E9C2-D238B0D9E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4C182-0E81-9600-97B6-2EF7FFBB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48335-02D4-EBCE-DF78-0D85004B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868AD-D266-73AD-9110-AA68E0C0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7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D132-D137-29D5-5C89-1F5F9F11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B5442-4877-6CF6-B50F-80A26FF2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C184C-8D48-6A7A-96B4-28E02D27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7EEED-FE44-5E46-CC27-22AFBAED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2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06BBC-89BA-9215-61D5-B403485E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E7584-CEEA-E5C7-C969-B3BFB309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99BB6-C343-E99D-19F9-7200F4BA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8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FEB8-7F09-BBFF-871D-A105C8263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F42E6-0384-3F62-1C1A-D950B149A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96258-CF5A-B441-044B-1098986F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9AF3B-E80B-FA4D-77D2-2392F494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2A08B-D7E7-5599-E047-39DBACA3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A2563-C74A-01E2-E60B-C369DD2E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2F32-875F-2903-DA24-91136A45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E095-642E-F21D-F059-233EBBB6E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39995-3A33-E8E9-62C0-C24C21945E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05E4A-8227-A338-4AB5-42AD905D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09D3B-A961-C66D-9744-FE78C64B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32B82-38F3-4F82-37E1-35A1A54E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0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D11DC5-2803-598E-B2DD-0278EFD36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F38D2-599B-C3E3-A56A-D6A3F2153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8B3F1-9320-58F1-7B32-A9C2181C3A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996D-4E7B-A447-AFAE-8D331CFB62C2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830E7-06EC-A83B-9A27-CE3A4DFE1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0B29-8805-AA15-0D3C-EA2BF14B8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A36A7-3D39-16CA-830A-7C861B295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338668"/>
            <a:ext cx="4620584" cy="2573866"/>
          </a:xfrm>
        </p:spPr>
        <p:txBody>
          <a:bodyPr>
            <a:normAutofit/>
          </a:bodyPr>
          <a:lstStyle/>
          <a:p>
            <a:pPr algn="l"/>
            <a:r>
              <a:rPr lang="en-GB" sz="5400" b="1" dirty="0">
                <a:latin typeface="Biome" panose="020B0503030204020804" pitchFamily="34" charset="0"/>
                <a:cs typeface="Biome" panose="020B0503030204020804" pitchFamily="34" charset="0"/>
              </a:rPr>
              <a:t>Liquid Automata</a:t>
            </a:r>
            <a:br>
              <a:rPr lang="en-GB" sz="5400" b="1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A0815-67C5-5662-B1E7-DB6419BB5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8" y="2648411"/>
            <a:ext cx="4620584" cy="4121548"/>
          </a:xfrm>
        </p:spPr>
        <p:txBody>
          <a:bodyPr>
            <a:normAutofit fontScale="25000" lnSpcReduction="20000"/>
          </a:bodyPr>
          <a:lstStyle/>
          <a:p>
            <a:pPr algn="l">
              <a:lnSpc>
                <a:spcPct val="120000"/>
              </a:lnSpc>
            </a:pPr>
            <a:r>
              <a:rPr lang="en-US" sz="12800" b="1" dirty="0"/>
              <a:t>Dr Steve Battle</a:t>
            </a:r>
            <a:br>
              <a:rPr lang="en-US" sz="12800" b="1" dirty="0"/>
            </a:br>
            <a:r>
              <a:rPr lang="en-US" sz="12800" dirty="0"/>
              <a:t>UWE Bristol</a:t>
            </a:r>
          </a:p>
          <a:p>
            <a:pPr algn="l"/>
            <a:endParaRPr lang="en-US" sz="12800" dirty="0"/>
          </a:p>
          <a:p>
            <a:pPr algn="l">
              <a:lnSpc>
                <a:spcPct val="120000"/>
              </a:lnSpc>
            </a:pPr>
            <a:r>
              <a:rPr lang="en-GB" sz="12800" b="1" dirty="0">
                <a:latin typeface="Biome" panose="020B0503030204020804" pitchFamily="34" charset="0"/>
                <a:cs typeface="Biome" panose="020B0503030204020804" pitchFamily="34" charset="0"/>
              </a:rPr>
              <a:t>Festival of Unconventional Computing and Proto-cognition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F507587-2978-0A51-EDA0-E80311F459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46" t="5432" r="6489" b="4939"/>
          <a:stretch/>
        </p:blipFill>
        <p:spPr>
          <a:xfrm>
            <a:off x="5554133" y="15283"/>
            <a:ext cx="6637867" cy="6842717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6123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886D-44D1-7983-2FF6-61618543F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Autopoiesis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A71C-10E6-2449-FEC0-DD6C3C448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879" y="1806812"/>
            <a:ext cx="4850347" cy="4235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dirty="0">
                <a:latin typeface="Inter"/>
              </a:rPr>
              <a:t>F</a:t>
            </a:r>
            <a:r>
              <a:rPr lang="en-GB" sz="3600" b="0" i="0" u="none" strike="noStrike" dirty="0">
                <a:effectLst/>
                <a:latin typeface="Inter"/>
              </a:rPr>
              <a:t>rom Greek:</a:t>
            </a:r>
          </a:p>
          <a:p>
            <a:r>
              <a:rPr lang="en-GB" sz="3600" b="0" i="0" u="none" strike="noStrike" dirty="0">
                <a:effectLst/>
                <a:latin typeface="Inter"/>
              </a:rPr>
              <a:t> “auto” </a:t>
            </a:r>
            <a:r>
              <a:rPr lang="en-GB" sz="3600" dirty="0">
                <a:latin typeface="Inter"/>
              </a:rPr>
              <a:t>(</a:t>
            </a:r>
            <a:r>
              <a:rPr lang="en-GB" sz="3600" b="0" i="0" u="none" strike="noStrike" dirty="0">
                <a:effectLst/>
                <a:latin typeface="Inter"/>
              </a:rPr>
              <a:t>self</a:t>
            </a:r>
            <a:r>
              <a:rPr lang="en-GB" sz="3600" dirty="0">
                <a:latin typeface="Inter"/>
              </a:rPr>
              <a:t>)</a:t>
            </a:r>
          </a:p>
          <a:p>
            <a:r>
              <a:rPr lang="en-GB" sz="3600" b="0" i="0" u="none" strike="noStrike" dirty="0">
                <a:effectLst/>
                <a:latin typeface="Inter"/>
              </a:rPr>
              <a:t> </a:t>
            </a:r>
            <a:r>
              <a:rPr lang="en-GB" sz="3600" dirty="0">
                <a:latin typeface="Inter"/>
              </a:rPr>
              <a:t>“</a:t>
            </a:r>
            <a:r>
              <a:rPr lang="en-GB" sz="3600" b="0" i="0" u="none" strike="noStrike" dirty="0" err="1">
                <a:effectLst/>
                <a:latin typeface="Inter"/>
              </a:rPr>
              <a:t>poiesis</a:t>
            </a:r>
            <a:r>
              <a:rPr lang="en-GB" sz="3600" dirty="0">
                <a:latin typeface="Inter"/>
              </a:rPr>
              <a:t>”</a:t>
            </a:r>
            <a:r>
              <a:rPr lang="en-GB" sz="3600" b="0" i="0" u="none" strike="noStrike" dirty="0">
                <a:effectLst/>
                <a:latin typeface="Inter"/>
              </a:rPr>
              <a:t> </a:t>
            </a:r>
            <a:r>
              <a:rPr lang="en-GB" sz="3600" dirty="0">
                <a:latin typeface="Inter"/>
              </a:rPr>
              <a:t>(</a:t>
            </a:r>
            <a:r>
              <a:rPr lang="en-GB" sz="3600" b="0" i="0" u="none" strike="noStrike" dirty="0">
                <a:effectLst/>
                <a:latin typeface="Inter"/>
              </a:rPr>
              <a:t>creation) </a:t>
            </a:r>
          </a:p>
          <a:p>
            <a:endParaRPr lang="en-GB" sz="3600" dirty="0">
              <a:solidFill>
                <a:srgbClr val="333333"/>
              </a:solidFill>
              <a:latin typeface="Inter"/>
            </a:endParaRPr>
          </a:p>
          <a:p>
            <a:pPr marL="0" indent="0">
              <a:buNone/>
            </a:pPr>
            <a:r>
              <a:rPr lang="en-US" sz="3200" i="1" dirty="0"/>
              <a:t>Autopoiesis is </a:t>
            </a:r>
            <a:br>
              <a:rPr lang="en-US" sz="3200" i="1" dirty="0"/>
            </a:br>
            <a:r>
              <a:rPr lang="en-US" sz="3200" i="1" dirty="0"/>
              <a:t>synonymous with life.</a:t>
            </a:r>
          </a:p>
        </p:txBody>
      </p:sp>
      <p:pic>
        <p:nvPicPr>
          <p:cNvPr id="5" name="Picture 4" descr="A picture containing text, worm&#10;&#10;Description automatically generated">
            <a:extLst>
              <a:ext uri="{FF2B5EF4-FFF2-40B4-BE49-F238E27FC236}">
                <a16:creationId xmlns:a16="http://schemas.microsoft.com/office/drawing/2014/main" id="{C33DFEAB-E061-F7E3-6AC2-B3DA7E51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59" y="1690688"/>
            <a:ext cx="5383746" cy="42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9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0ACCE-71E7-2FA9-68FF-1DCCD513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Biome" panose="020B0503030204020804" pitchFamily="34" charset="0"/>
                <a:cs typeface="Biome" panose="020B0503030204020804" pitchFamily="34" charset="0"/>
              </a:rPr>
              <a:t>Organisational</a:t>
            </a:r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 Closure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90667-A391-051D-06D3-5C060F91AE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3200" i="1" dirty="0"/>
              <a:t>A network of processes of self-production of components.</a:t>
            </a:r>
          </a:p>
          <a:p>
            <a:pPr marL="0" indent="0">
              <a:buNone/>
            </a:pPr>
            <a:r>
              <a:rPr lang="en-GB" sz="2800" dirty="0"/>
              <a:t>examples:</a:t>
            </a:r>
          </a:p>
          <a:p>
            <a:r>
              <a:rPr lang="en-GB" sz="3200" i="1" dirty="0"/>
              <a:t>chemical reactions</a:t>
            </a:r>
          </a:p>
          <a:p>
            <a:r>
              <a:rPr lang="en-GB" sz="3200" i="1" dirty="0"/>
              <a:t>fire</a:t>
            </a:r>
          </a:p>
          <a:p>
            <a:r>
              <a:rPr lang="en-GB" sz="3200" i="1" dirty="0"/>
              <a:t>nuclear bomb</a:t>
            </a:r>
          </a:p>
          <a:p>
            <a:r>
              <a:rPr lang="en-GB" sz="3200" i="1" dirty="0"/>
              <a:t>Covid virus</a:t>
            </a:r>
          </a:p>
          <a:p>
            <a:r>
              <a:rPr lang="en-GB" sz="3200" i="1" dirty="0"/>
              <a:t>Krebs cycle</a:t>
            </a:r>
          </a:p>
          <a:p>
            <a:pPr marL="0" indent="0">
              <a:buNone/>
            </a:pPr>
            <a:endParaRPr lang="en-GB" sz="2800" i="1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30379FA-E7BD-AC7C-1BB5-7ACA319221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9328" r="16244"/>
          <a:stretch/>
        </p:blipFill>
        <p:spPr>
          <a:xfrm>
            <a:off x="838200" y="2017617"/>
            <a:ext cx="4487333" cy="3967353"/>
          </a:xfrm>
        </p:spPr>
      </p:pic>
    </p:spTree>
    <p:extLst>
      <p:ext uri="{BB962C8B-B14F-4D97-AF65-F5344CB8AC3E}">
        <p14:creationId xmlns:p14="http://schemas.microsoft.com/office/powerpoint/2010/main" val="1674873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6AC74-4F9D-3CCC-73E3-93BBD739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Structural Closure</a:t>
            </a:r>
          </a:p>
        </p:txBody>
      </p:sp>
      <p:pic>
        <p:nvPicPr>
          <p:cNvPr id="6" name="Content Placeholder 5" descr="A picture containing worm, invertebrate, outdoor object, colorful&#10;&#10;Description automatically generated">
            <a:extLst>
              <a:ext uri="{FF2B5EF4-FFF2-40B4-BE49-F238E27FC236}">
                <a16:creationId xmlns:a16="http://schemas.microsoft.com/office/drawing/2014/main" id="{3F73C933-B590-E5A5-23F9-0692AE2A9DE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16044" y="1825625"/>
            <a:ext cx="4225911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2DDE3-4497-C659-466A-667C963FB4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3200" i="1" dirty="0"/>
              <a:t>The emergence of a boundary dividing self from non-self. </a:t>
            </a:r>
          </a:p>
          <a:p>
            <a:pPr marL="0" indent="0">
              <a:buNone/>
            </a:pPr>
            <a:r>
              <a:rPr lang="en-GB" i="1" dirty="0"/>
              <a:t>examples</a:t>
            </a:r>
          </a:p>
          <a:p>
            <a:r>
              <a:rPr lang="en-GB" sz="3200" i="1" dirty="0"/>
              <a:t>cell wall</a:t>
            </a:r>
          </a:p>
          <a:p>
            <a:r>
              <a:rPr lang="en-GB" sz="3200" i="1" dirty="0"/>
              <a:t>crystals</a:t>
            </a:r>
          </a:p>
          <a:p>
            <a:r>
              <a:rPr lang="en-GB" sz="3200" i="1" dirty="0"/>
              <a:t>soap bubble</a:t>
            </a:r>
          </a:p>
          <a:p>
            <a:r>
              <a:rPr lang="en-GB" sz="3200" i="1" dirty="0"/>
              <a:t>corral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40011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5B18-6053-54E5-1B1D-21D9EDB88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604020202020204" pitchFamily="34" charset="0"/>
                <a:cs typeface="Biome" panose="020B0604020202020204" pitchFamily="34" charset="0"/>
              </a:rPr>
              <a:t>Living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18119-3BD0-5D58-7806-BCA351E3E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7396"/>
            <a:ext cx="580010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200" dirty="0"/>
              <a:t>Life 	= Organisational Closure </a:t>
            </a:r>
          </a:p>
          <a:p>
            <a:pPr marL="0" indent="0">
              <a:buNone/>
            </a:pPr>
            <a:r>
              <a:rPr lang="en-GB" sz="3200" dirty="0"/>
              <a:t>	+ Structural closure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 universe comes into being when a space is severed into two. A unity is defined</a:t>
            </a:r>
            <a:r>
              <a:rPr lang="en-GB" sz="3200" dirty="0"/>
              <a:t>.”</a:t>
            </a:r>
          </a:p>
          <a:p>
            <a:pPr marL="0" indent="0">
              <a:buNone/>
            </a:pPr>
            <a:endParaRPr lang="en-GB" sz="1200" dirty="0"/>
          </a:p>
          <a:p>
            <a:pPr marL="0" indent="0" algn="r">
              <a:buNone/>
            </a:pPr>
            <a:br>
              <a:rPr lang="en-GB" dirty="0"/>
            </a:br>
            <a:r>
              <a:rPr lang="en-GB" sz="2200" dirty="0"/>
              <a:t>Autopoiesis and Cognition: </a:t>
            </a:r>
            <a:br>
              <a:rPr lang="en-GB" sz="2200" dirty="0"/>
            </a:br>
            <a:r>
              <a:rPr lang="en-GB" sz="2200" dirty="0"/>
              <a:t>The Realization of the Living (1972)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856DFB6-6821-BEBD-B695-3C94A89BC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303" y="1847396"/>
            <a:ext cx="4766890" cy="29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3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F514-D1F4-ED2A-8083-5FC166A6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Liquid Automaton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BFCAF4-4F68-D459-84AE-96B54CF994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7810"/>
          <a:stretch/>
        </p:blipFill>
        <p:spPr>
          <a:xfrm>
            <a:off x="747426" y="1802065"/>
            <a:ext cx="4765554" cy="325386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65F61-6CFF-E60A-2811-C0E0E8110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91200" y="1825625"/>
            <a:ext cx="6163733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Take a game physics engine</a:t>
            </a:r>
            <a:br>
              <a:rPr lang="en-US" sz="3600" dirty="0"/>
            </a:br>
            <a:r>
              <a:rPr lang="en-US" sz="3600" dirty="0"/>
              <a:t>– the one from “Angry Birds”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Add chemistry…</a:t>
            </a:r>
          </a:p>
        </p:txBody>
      </p:sp>
    </p:spTree>
    <p:extLst>
      <p:ext uri="{BB962C8B-B14F-4D97-AF65-F5344CB8AC3E}">
        <p14:creationId xmlns:p14="http://schemas.microsoft.com/office/powerpoint/2010/main" val="3502628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82300-336B-C133-06CE-D26AA139C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Artificial Chemistry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748563C-ECDB-0BF7-3706-B77D51C6BE72}"/>
              </a:ext>
            </a:extLst>
          </p:cNvPr>
          <p:cNvSpPr/>
          <p:nvPr/>
        </p:nvSpPr>
        <p:spPr>
          <a:xfrm>
            <a:off x="2152782" y="2015067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F7ED4D-CB8B-56BE-25D4-0C5DEF75BEB0}"/>
              </a:ext>
            </a:extLst>
          </p:cNvPr>
          <p:cNvSpPr txBox="1"/>
          <p:nvPr/>
        </p:nvSpPr>
        <p:spPr>
          <a:xfrm>
            <a:off x="3067182" y="2015067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C47E840-88B5-D4AA-2627-B7FBF340164F}"/>
              </a:ext>
            </a:extLst>
          </p:cNvPr>
          <p:cNvSpPr/>
          <p:nvPr/>
        </p:nvSpPr>
        <p:spPr>
          <a:xfrm>
            <a:off x="3524382" y="2015067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99AC0-45D2-9F9A-539E-B152E6E4BA1D}"/>
              </a:ext>
            </a:extLst>
          </p:cNvPr>
          <p:cNvSpPr txBox="1"/>
          <p:nvPr/>
        </p:nvSpPr>
        <p:spPr>
          <a:xfrm>
            <a:off x="1596472" y="2056768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+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90E94225-8A5C-4697-DED1-AC4D0E0F2B54}"/>
              </a:ext>
            </a:extLst>
          </p:cNvPr>
          <p:cNvSpPr/>
          <p:nvPr/>
        </p:nvSpPr>
        <p:spPr>
          <a:xfrm>
            <a:off x="634878" y="1982463"/>
            <a:ext cx="1060704" cy="914400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C31D1A-A9F6-45AB-8599-3A963FD8D2F2}"/>
              </a:ext>
            </a:extLst>
          </p:cNvPr>
          <p:cNvSpPr txBox="1"/>
          <p:nvPr/>
        </p:nvSpPr>
        <p:spPr>
          <a:xfrm>
            <a:off x="4671450" y="2015067"/>
            <a:ext cx="742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→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5F7BD97D-F5A6-962D-600E-2470D06D07DC}"/>
              </a:ext>
            </a:extLst>
          </p:cNvPr>
          <p:cNvSpPr/>
          <p:nvPr/>
        </p:nvSpPr>
        <p:spPr>
          <a:xfrm>
            <a:off x="5419258" y="2015066"/>
            <a:ext cx="1060704" cy="914400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650BEC-AE8C-1FD2-C98F-48B0C6B200BA}"/>
              </a:ext>
            </a:extLst>
          </p:cNvPr>
          <p:cNvSpPr txBox="1"/>
          <p:nvPr/>
        </p:nvSpPr>
        <p:spPr>
          <a:xfrm>
            <a:off x="6394437" y="2038204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+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6C6EE0-2F73-22DA-0EF8-6B008EEFC01B}"/>
              </a:ext>
            </a:extLst>
          </p:cNvPr>
          <p:cNvSpPr/>
          <p:nvPr/>
        </p:nvSpPr>
        <p:spPr>
          <a:xfrm>
            <a:off x="6891606" y="201506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F0211E-2205-EB66-DE84-22A61E62762B}"/>
              </a:ext>
            </a:extLst>
          </p:cNvPr>
          <p:cNvSpPr/>
          <p:nvPr/>
        </p:nvSpPr>
        <p:spPr>
          <a:xfrm>
            <a:off x="3558022" y="4851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9B3E31-3735-6C18-7700-4048DF04603D}"/>
              </a:ext>
            </a:extLst>
          </p:cNvPr>
          <p:cNvSpPr txBox="1"/>
          <p:nvPr/>
        </p:nvSpPr>
        <p:spPr>
          <a:xfrm>
            <a:off x="4710423" y="4851400"/>
            <a:ext cx="742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→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A608AA1-E57F-A427-0CBF-E68DC70901B3}"/>
              </a:ext>
            </a:extLst>
          </p:cNvPr>
          <p:cNvSpPr/>
          <p:nvPr/>
        </p:nvSpPr>
        <p:spPr>
          <a:xfrm>
            <a:off x="5434748" y="485140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A7105D-CA5F-98D6-9B8B-C1CA660717A7}"/>
              </a:ext>
            </a:extLst>
          </p:cNvPr>
          <p:cNvSpPr txBox="1"/>
          <p:nvPr/>
        </p:nvSpPr>
        <p:spPr>
          <a:xfrm>
            <a:off x="6349148" y="48514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+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0020311-4C71-BCCA-B89E-BA17D9B29BD0}"/>
              </a:ext>
            </a:extLst>
          </p:cNvPr>
          <p:cNvSpPr/>
          <p:nvPr/>
        </p:nvSpPr>
        <p:spPr>
          <a:xfrm>
            <a:off x="6806348" y="4851400"/>
            <a:ext cx="914400" cy="914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CBECA3-DDF0-EB2A-723C-70E4C4C564CE}"/>
              </a:ext>
            </a:extLst>
          </p:cNvPr>
          <p:cNvSpPr/>
          <p:nvPr/>
        </p:nvSpPr>
        <p:spPr>
          <a:xfrm>
            <a:off x="2152782" y="3429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FCB9C8-32E1-83B5-38BC-B09FF55B5CB1}"/>
              </a:ext>
            </a:extLst>
          </p:cNvPr>
          <p:cNvSpPr/>
          <p:nvPr/>
        </p:nvSpPr>
        <p:spPr>
          <a:xfrm>
            <a:off x="3524382" y="3429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357C45-844B-0FBF-4EE6-02ECACBEDC5F}"/>
              </a:ext>
            </a:extLst>
          </p:cNvPr>
          <p:cNvSpPr txBox="1"/>
          <p:nvPr/>
        </p:nvSpPr>
        <p:spPr>
          <a:xfrm>
            <a:off x="3033542" y="3429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+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5D24D8-7A63-BB02-47CE-EEDA09716083}"/>
              </a:ext>
            </a:extLst>
          </p:cNvPr>
          <p:cNvSpPr txBox="1"/>
          <p:nvPr/>
        </p:nvSpPr>
        <p:spPr>
          <a:xfrm>
            <a:off x="4710423" y="3428999"/>
            <a:ext cx="742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→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B1BA4B-3B21-DD26-DA7B-3A5FA04D24B7}"/>
              </a:ext>
            </a:extLst>
          </p:cNvPr>
          <p:cNvSpPr/>
          <p:nvPr/>
        </p:nvSpPr>
        <p:spPr>
          <a:xfrm>
            <a:off x="5480037" y="35143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B0FF51-6934-0702-5440-4922F5E13696}"/>
              </a:ext>
            </a:extLst>
          </p:cNvPr>
          <p:cNvSpPr/>
          <p:nvPr/>
        </p:nvSpPr>
        <p:spPr>
          <a:xfrm>
            <a:off x="6851637" y="35143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E40C5D5-4951-25C2-0B59-3C0081BE2D31}"/>
              </a:ext>
            </a:extLst>
          </p:cNvPr>
          <p:cNvCxnSpPr>
            <a:cxnSpLocks/>
          </p:cNvCxnSpPr>
          <p:nvPr/>
        </p:nvCxnSpPr>
        <p:spPr>
          <a:xfrm>
            <a:off x="5977467" y="3988800"/>
            <a:ext cx="1354666" cy="0"/>
          </a:xfrm>
          <a:prstGeom prst="line">
            <a:avLst/>
          </a:prstGeom>
          <a:ln w="825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37C3908-B345-F795-E637-890C0D067A19}"/>
              </a:ext>
            </a:extLst>
          </p:cNvPr>
          <p:cNvSpPr txBox="1"/>
          <p:nvPr/>
        </p:nvSpPr>
        <p:spPr>
          <a:xfrm>
            <a:off x="8913044" y="2287913"/>
            <a:ext cx="2252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composition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14D791-DD81-8329-C6DB-C37671A0C150}"/>
              </a:ext>
            </a:extLst>
          </p:cNvPr>
          <p:cNvSpPr txBox="1"/>
          <p:nvPr/>
        </p:nvSpPr>
        <p:spPr>
          <a:xfrm>
            <a:off x="8913044" y="3675221"/>
            <a:ext cx="25623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concatenation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98C01F-63EF-99EC-F195-813B438C3783}"/>
              </a:ext>
            </a:extLst>
          </p:cNvPr>
          <p:cNvSpPr txBox="1"/>
          <p:nvPr/>
        </p:nvSpPr>
        <p:spPr>
          <a:xfrm>
            <a:off x="8866773" y="4974510"/>
            <a:ext cx="2487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disintegration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098E2E-591F-BDEF-BFE1-AA17A297169A}"/>
              </a:ext>
            </a:extLst>
          </p:cNvPr>
          <p:cNvSpPr txBox="1"/>
          <p:nvPr/>
        </p:nvSpPr>
        <p:spPr>
          <a:xfrm>
            <a:off x="6885276" y="6048477"/>
            <a:ext cx="53067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/>
              <a:t>Organisation</a:t>
            </a:r>
            <a:r>
              <a:rPr lang="en-US" sz="3200" b="1" dirty="0"/>
              <a:t> closure</a:t>
            </a:r>
          </a:p>
        </p:txBody>
      </p:sp>
    </p:spTree>
    <p:extLst>
      <p:ext uri="{BB962C8B-B14F-4D97-AF65-F5344CB8AC3E}">
        <p14:creationId xmlns:p14="http://schemas.microsoft.com/office/powerpoint/2010/main" val="1023640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0462A-F8F8-D274-6EFB-E8756D1E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Artificial Autopoiesis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E4A2C-E4F0-8CA6-3CBD-0DEA76A244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1856331"/>
            <a:ext cx="4338484" cy="43097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7B78A-FA7B-CF41-3816-8C0317A03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1972" y="1974318"/>
            <a:ext cx="4911436" cy="4883681"/>
          </a:xfrm>
        </p:spPr>
        <p:txBody>
          <a:bodyPr>
            <a:noAutofit/>
          </a:bodyPr>
          <a:lstStyle/>
          <a:p>
            <a:r>
              <a:rPr lang="en-GB" sz="3200" dirty="0"/>
              <a:t>Particles move freely in 2D space.</a:t>
            </a:r>
          </a:p>
          <a:p>
            <a:r>
              <a:rPr lang="en-GB" sz="3200" dirty="0"/>
              <a:t>React ‘chemically’ when they collide.</a:t>
            </a:r>
          </a:p>
          <a:p>
            <a:r>
              <a:rPr lang="en-GB" sz="3200" dirty="0"/>
              <a:t>Closed boundary forms, like a cell wall, enclosing the (triangular) catalyst.</a:t>
            </a:r>
          </a:p>
        </p:txBody>
      </p:sp>
    </p:spTree>
    <p:extLst>
      <p:ext uri="{BB962C8B-B14F-4D97-AF65-F5344CB8AC3E}">
        <p14:creationId xmlns:p14="http://schemas.microsoft.com/office/powerpoint/2010/main" val="61891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0B29CBCF-30BA-8198-35D9-3F94C1C37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20"/>
          <a:stretch/>
        </p:blipFill>
        <p:spPr>
          <a:xfrm>
            <a:off x="6672325" y="1486174"/>
            <a:ext cx="5519676" cy="5006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E9C19-7EBA-9FF5-F79E-2D84659D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Conclusion and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3D43-0567-D920-6885-E4B8196F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77001" cy="5006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effectLst/>
                <a:latin typeface="Fd42948-Identity-H"/>
              </a:rPr>
              <a:t>“</a:t>
            </a:r>
            <a:r>
              <a:rPr lang="en-GB" sz="3200" i="1" dirty="0">
                <a:effectLst/>
                <a:latin typeface="Fd42948-Identity-H"/>
              </a:rPr>
              <a:t>Living systems are cognitive systems, and living as a process is a process of </a:t>
            </a:r>
            <a:r>
              <a:rPr lang="en-GB" sz="3200" b="1" i="1" dirty="0">
                <a:effectLst/>
                <a:latin typeface="Fd42948-Identity-H"/>
              </a:rPr>
              <a:t>cognition</a:t>
            </a:r>
            <a:r>
              <a:rPr lang="en-GB" sz="3200" i="1" dirty="0">
                <a:effectLst/>
                <a:latin typeface="Fd42948-Identity-H"/>
              </a:rPr>
              <a:t>. This state­ment is valid for all organisms, with and without a nervous system.”</a:t>
            </a:r>
          </a:p>
          <a:p>
            <a:pPr marL="0" indent="0" algn="r">
              <a:buNone/>
            </a:pPr>
            <a:r>
              <a:rPr lang="en-GB" sz="1800" dirty="0"/>
              <a:t>Autopoiesis and Cognition: </a:t>
            </a:r>
            <a:br>
              <a:rPr lang="en-GB" sz="1800" dirty="0"/>
            </a:br>
            <a:r>
              <a:rPr lang="en-GB" sz="1800" dirty="0"/>
              <a:t>The Realization of the Living (1972)</a:t>
            </a:r>
          </a:p>
          <a:p>
            <a:pPr marL="0" indent="0" algn="r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3200" dirty="0"/>
              <a:t>Is </a:t>
            </a:r>
            <a:r>
              <a:rPr lang="en-GB" sz="3200" b="1" dirty="0"/>
              <a:t>proto-cognition</a:t>
            </a:r>
            <a:r>
              <a:rPr lang="en-GB" sz="3200" dirty="0"/>
              <a:t> a better word?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7980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250</Words>
  <Application>Microsoft Macintosh PowerPoint</Application>
  <PresentationFormat>Widescreen</PresentationFormat>
  <Paragraphs>58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Biome</vt:lpstr>
      <vt:lpstr>Calibri</vt:lpstr>
      <vt:lpstr>Calibri Light</vt:lpstr>
      <vt:lpstr>Fd42948-Identity-H</vt:lpstr>
      <vt:lpstr>Inter</vt:lpstr>
      <vt:lpstr>Office Theme</vt:lpstr>
      <vt:lpstr>Liquid Automata </vt:lpstr>
      <vt:lpstr>Autopoiesis</vt:lpstr>
      <vt:lpstr>Organisational Closure</vt:lpstr>
      <vt:lpstr>Structural Closure</vt:lpstr>
      <vt:lpstr>Living Machines</vt:lpstr>
      <vt:lpstr>Liquid Automaton</vt:lpstr>
      <vt:lpstr>Artificial Chemistry</vt:lpstr>
      <vt:lpstr>Artificial Autopoiesis</vt:lpstr>
      <vt:lpstr>Conclusion and 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Simulated Autopoiesis in Liquid Automata </dc:title>
  <dc:creator>Steve Battle</dc:creator>
  <cp:lastModifiedBy>Steve Battle</cp:lastModifiedBy>
  <cp:revision>27</cp:revision>
  <dcterms:created xsi:type="dcterms:W3CDTF">2022-07-02T10:57:14Z</dcterms:created>
  <dcterms:modified xsi:type="dcterms:W3CDTF">2022-09-30T14:25:05Z</dcterms:modified>
</cp:coreProperties>
</file>

<file path=docProps/thumbnail.jpeg>
</file>